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6" r:id="rId3"/>
    <p:sldId id="278" r:id="rId4"/>
    <p:sldId id="280" r:id="rId5"/>
    <p:sldId id="274" r:id="rId6"/>
    <p:sldId id="260" r:id="rId7"/>
    <p:sldId id="261" r:id="rId8"/>
    <p:sldId id="262" r:id="rId9"/>
    <p:sldId id="263" r:id="rId10"/>
    <p:sldId id="264" r:id="rId11"/>
    <p:sldId id="267" r:id="rId12"/>
    <p:sldId id="282" r:id="rId13"/>
    <p:sldId id="275" r:id="rId14"/>
    <p:sldId id="284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5813" autoAdjust="0"/>
  </p:normalViewPr>
  <p:slideViewPr>
    <p:cSldViewPr snapToGrid="0">
      <p:cViewPr varScale="1">
        <p:scale>
          <a:sx n="86" d="100"/>
          <a:sy n="86" d="100"/>
        </p:scale>
        <p:origin x="90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F94E-061C-4F51-B8E7-B47F3A4EC0C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71AB-835A-4240-B401-C6E3FE2F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8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group thought that it would be very interesting to use the newly acquire tools during this bootcamp to take a closer look to what has brought us together this year. </a:t>
            </a:r>
          </a:p>
          <a:p>
            <a:r>
              <a:rPr lang="en-US" dirty="0"/>
              <a:t>The Covid19 Pandemic.</a:t>
            </a:r>
          </a:p>
          <a:p>
            <a:r>
              <a:rPr lang="en-US" dirty="0"/>
              <a:t>Today we hit the 10 million marker of Covid19 cases in the US, 3% of our population in 10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0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very curious to answer with data if “Stronger policies were able to reduce the rates of COVID19 spread”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decided that a good way to showcase if there were any differences was to compare two states with similar population size that implemented different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that is how we arrived at CA and TX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to get our hands into a great dataset of US Covid19 cases of the John Hopkins University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information of the State Governments on the dates of implemented measures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-John Hopkins University Covid19 data</a:t>
            </a:r>
          </a:p>
          <a:p>
            <a:r>
              <a:rPr lang="en-US" dirty="0"/>
              <a:t>-USA.gov land survey</a:t>
            </a:r>
          </a:p>
          <a:p>
            <a:r>
              <a:rPr lang="en-US" dirty="0"/>
              <a:t>- NY Times</a:t>
            </a:r>
          </a:p>
          <a:p>
            <a:r>
              <a:rPr lang="en-US" dirty="0"/>
              <a:t>- CA and TX Health Government websites (policy implementation)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6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exploratory analysis we found: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Figure 1 compares the population size between TX and CA. It shows that CA has 8 million more less than TX (equivalent to two time the population of 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Figure 2 compares the total number of Covid19 Cases between both states, and shows how both have similar total number of Covid19 cases by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side there are two-line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Figure 3 shows the rate of increase of Covid19 Cases overtime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graph the x-axis shows the timeline of January to October 30,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y-axis the daily newly recorded Covid19 confirm cases in CA and TX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graph shows the first and second spike of Covid19 daily cases in CA and TX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CA the first spike was in July and the second a month later in August (the first spike had more cases than the second spike)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TX the first spike was in July and the second spike was in September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Comparing both states TX that has 8 million people less and has less density in their cities, had higher peaks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2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these set of 4 graphs we plotted on the x-axis the Counties Population in CA and TX against the total number of Covid19 confirmed cases in the same county in April, May, June, and October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hypothesis was that in counties with larger populations there would be more covid19 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were able to find is that there is a strong correlation between population size in a county and the number of Covid19 cases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strong correlation was observed overtime while Covid19 cases were increasing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more Covid19 case in counties with larger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observing in our exploratory analysis that there was a strong correlation between county population size and the number of covid19 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hypothesized that </a:t>
            </a:r>
            <a:r>
              <a:rPr lang="en-US" dirty="0" err="1"/>
              <a:t>covid</a:t>
            </a:r>
            <a:r>
              <a:rPr lang="en-US" dirty="0"/>
              <a:t> cases were correlated to population density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normalized the data and plotted </a:t>
            </a:r>
            <a:r>
              <a:rPr lang="en-US" dirty="0" err="1"/>
              <a:t>Covid</a:t>
            </a:r>
            <a:r>
              <a:rPr lang="en-US" dirty="0"/>
              <a:t> Cases Per Capita against Population density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showed that population density is not correlated to </a:t>
            </a:r>
            <a:r>
              <a:rPr lang="en-US" dirty="0" err="1"/>
              <a:t>Covid</a:t>
            </a:r>
            <a:r>
              <a:rPr lang="en-US" dirty="0"/>
              <a:t> Cases per Capita in both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decided to maybe view the data in a different way, instead of using scatter plots using bar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5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these set of bar graphs we grouped counties by population sizes, from small to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went one step further and divided the population groups in Rural and Urban areas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population under 50 thousand people is considered Rural, and larger than 50 thousand Urban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graph on the left population group sizes were plotted against population density (people by </a:t>
            </a:r>
            <a:r>
              <a:rPr lang="en-US" dirty="0" err="1"/>
              <a:t>Sq.Mi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expected, rural areas have lower population densities than urban areas in both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large orange bar represents the and outlier, the city of San Francisco, that is densely populated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graph on the right population group sizes were plotted against Covid19 Cases by 100 people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observe that TX had more cases per capita in Rural and Urban setting the exception of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D6D2-DAEB-4D16-AF6B-E0B71AF8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C2937-E87D-40B3-85FF-0CD4DFA6C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5363-E61C-422E-B9DF-25A19ADB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F4FD-D5DC-4E0B-BF2C-B68CB900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82408-D52D-47E7-BEFE-FFC7139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C1E0-60BA-43E4-BBB2-13B0BDA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C1E97-19C3-486D-890B-F984A087C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0D77-1BEA-4BEA-A1E3-A2C9B01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4671-F813-43FF-9E1B-9ABB2B13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4C33-F7CA-426C-94F3-79F40D72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9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DF551-4900-4D06-83FC-BF088B072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B8A40-9CD2-4893-8FF2-4D22F54F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3A7E-2B99-4BE8-B680-2640B012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29D52-717F-4B80-908D-903411F7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721-BEE1-40BC-8BB3-E8BA5332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A526-20E5-4F03-8ED3-1534DD79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D2D1-9823-4D77-9C86-61D3E22B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62D6-892F-472C-9533-BD9243F6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90284-14F2-49B3-9089-DAD61703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49B2F-F632-430F-A20B-DF19250B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E6FD-B952-4046-B2D2-70DFC2C5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5FAB7-541F-4884-98DE-E76B4F9E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649D-453E-4C5A-B9E3-34647F56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3F37-BCC9-48C1-91F8-2746919C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8BFFF-134E-4DCE-9DB5-03C17301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4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CB04-5C22-4693-92AA-27D1CC32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4625-E3FD-41BC-9746-CE6E5585B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A4840-997B-43AA-8CC9-D16CC0056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6A34-54A8-4102-BD70-82846FE9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A8BED-D7F1-48DE-A482-AA0BD2ED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1B58-945C-47EF-AF23-73B9919C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4E54-62F9-43D0-A10A-859E300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0D3B4-F92F-4DCB-848C-676BCB10A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6A11D-DC65-481A-9936-5AD8C3E4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33222-FFDA-4C6B-83A1-3DB1A554D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17BFC-F032-4D3C-B45A-DC68D41F7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4F96E-5106-4550-9ACD-1CD7E7B8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7FA6F-365F-4F66-9FBD-BA61FEFB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081FD-3F95-4F9F-8FAA-51573010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C00-B9FB-40E9-8E8E-A6976A4E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1EEC-D909-4F30-AB05-DF045443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069F-EEBD-41A6-A931-6C290F21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F66AD-1705-4666-BCDF-E6E235E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7D886-EEB7-4F7E-97CE-1520D476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B3ABC-17D4-4822-84CE-5FFDBE43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441C3-0FE5-414F-A999-4020FD81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9162-0843-40F5-A114-18A17426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EF1B-2AF6-46FA-A6EF-20A284CC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ED265-3636-4CB9-89B1-8B519D6E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F5E1C-1257-43C6-8FF9-4A5F7F27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CB831-C2D4-4206-AFDA-DCCDD5B2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DC159-1627-4A22-B913-07DEB5FD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C0A-7E51-4271-AA55-74B129C0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77071-0FD0-45F6-B69E-10CC6CE66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E15E-D498-41CD-B12A-D49FD7598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DE2F-6B65-47C7-BEAC-CFD0972A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3C-EE82-47C2-9DD4-743384A6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7D51-6F76-4BD6-AC88-736B18D6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FA8EA-0D72-491F-85FA-DCC7EEC0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A8F6A-E97F-4F46-B36F-FE31B531E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C21EA-A948-4ECC-A066-836243854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01DC-A7AD-4F18-AD94-5F4CFB861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B3D9-912A-42EE-A5FD-851B1D95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8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40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9384C-FF29-4C5A-B4AD-A56A4E4B3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87"/>
          <a:stretch/>
        </p:blipFill>
        <p:spPr>
          <a:xfrm>
            <a:off x="2261062" y="1067333"/>
            <a:ext cx="9068926" cy="5087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76370-E31E-45F2-A4C2-B362ACB1D897}"/>
              </a:ext>
            </a:extLst>
          </p:cNvPr>
          <p:cNvSpPr txBox="1"/>
          <p:nvPr/>
        </p:nvSpPr>
        <p:spPr>
          <a:xfrm>
            <a:off x="665017" y="3922042"/>
            <a:ext cx="2527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Anna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Rischitelli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Priya Arunachalam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Nataliia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Sokolova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Vincent Durcan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Shadia Duery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2648C-7AFE-4F31-9479-903C618537CE}"/>
              </a:ext>
            </a:extLst>
          </p:cNvPr>
          <p:cNvSpPr txBox="1"/>
          <p:nvPr/>
        </p:nvSpPr>
        <p:spPr>
          <a:xfrm>
            <a:off x="4650491" y="641520"/>
            <a:ext cx="625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Confirmed Covid19 Cases per Capita in the US (11/09/2020)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07B6E-16FA-4922-9DAC-7FD482CCD740}"/>
              </a:ext>
            </a:extLst>
          </p:cNvPr>
          <p:cNvSpPr txBox="1"/>
          <p:nvPr/>
        </p:nvSpPr>
        <p:spPr>
          <a:xfrm>
            <a:off x="557978" y="1458630"/>
            <a:ext cx="2929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Today, 11/09/2020</a:t>
            </a:r>
          </a:p>
          <a:p>
            <a:r>
              <a:rPr lang="en-US" dirty="0"/>
              <a:t>The US overpassed 10 million Covid19 confirmed cases!!</a:t>
            </a:r>
          </a:p>
          <a:p>
            <a:endParaRPr lang="en-US" dirty="0"/>
          </a:p>
          <a:p>
            <a:r>
              <a:rPr lang="en-US" dirty="0"/>
              <a:t>3% of the total population</a:t>
            </a:r>
          </a:p>
        </p:txBody>
      </p:sp>
    </p:spTree>
    <p:extLst>
      <p:ext uri="{BB962C8B-B14F-4D97-AF65-F5344CB8AC3E}">
        <p14:creationId xmlns:p14="http://schemas.microsoft.com/office/powerpoint/2010/main" val="226937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332F1F-6F1E-4E27-B8C0-4B7D615A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9667" r="28867" b="21791"/>
          <a:stretch/>
        </p:blipFill>
        <p:spPr>
          <a:xfrm>
            <a:off x="0" y="0"/>
            <a:ext cx="126055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D31E59-D001-4825-AEC3-5D761F0FDA07}"/>
              </a:ext>
            </a:extLst>
          </p:cNvPr>
          <p:cNvSpPr txBox="1"/>
          <p:nvPr/>
        </p:nvSpPr>
        <p:spPr>
          <a:xfrm>
            <a:off x="478630" y="5293519"/>
            <a:ext cx="29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October 28,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D119B-E4E5-40B8-BEFF-A9B1377644D2}"/>
              </a:ext>
            </a:extLst>
          </p:cNvPr>
          <p:cNvSpPr txBox="1"/>
          <p:nvPr/>
        </p:nvSpPr>
        <p:spPr>
          <a:xfrm>
            <a:off x="0" y="-64851"/>
            <a:ext cx="5745804" cy="66954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 - Sep 29 -Majority of population now under "Substantial" or lower BSE restrictions.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48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6D5963D-3E4B-4E4B-A32C-641DBD8F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26" y="2148225"/>
            <a:ext cx="588795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7CEBDB-F02A-49D0-A9A5-C19E48EC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" y="2074067"/>
            <a:ext cx="60503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A32D38-DAA2-4C9F-AA7A-2D7FB9B24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77821"/>
              </p:ext>
            </p:extLst>
          </p:nvPr>
        </p:nvGraphicFramePr>
        <p:xfrm>
          <a:off x="457200" y="247235"/>
          <a:ext cx="11528863" cy="158259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09963">
                  <a:extLst>
                    <a:ext uri="{9D8B030D-6E8A-4147-A177-3AD203B41FA5}">
                      <a16:colId xmlns:a16="http://schemas.microsoft.com/office/drawing/2014/main" val="575658584"/>
                    </a:ext>
                  </a:extLst>
                </a:gridCol>
                <a:gridCol w="1624856">
                  <a:extLst>
                    <a:ext uri="{9D8B030D-6E8A-4147-A177-3AD203B41FA5}">
                      <a16:colId xmlns:a16="http://schemas.microsoft.com/office/drawing/2014/main" val="3159907727"/>
                    </a:ext>
                  </a:extLst>
                </a:gridCol>
                <a:gridCol w="2097199">
                  <a:extLst>
                    <a:ext uri="{9D8B030D-6E8A-4147-A177-3AD203B41FA5}">
                      <a16:colId xmlns:a16="http://schemas.microsoft.com/office/drawing/2014/main" val="1124552118"/>
                    </a:ext>
                  </a:extLst>
                </a:gridCol>
                <a:gridCol w="2418390">
                  <a:extLst>
                    <a:ext uri="{9D8B030D-6E8A-4147-A177-3AD203B41FA5}">
                      <a16:colId xmlns:a16="http://schemas.microsoft.com/office/drawing/2014/main" val="1950682298"/>
                    </a:ext>
                  </a:extLst>
                </a:gridCol>
                <a:gridCol w="2634491">
                  <a:extLst>
                    <a:ext uri="{9D8B030D-6E8A-4147-A177-3AD203B41FA5}">
                      <a16:colId xmlns:a16="http://schemas.microsoft.com/office/drawing/2014/main" val="2350529158"/>
                    </a:ext>
                  </a:extLst>
                </a:gridCol>
                <a:gridCol w="1443964">
                  <a:extLst>
                    <a:ext uri="{9D8B030D-6E8A-4147-A177-3AD203B41FA5}">
                      <a16:colId xmlns:a16="http://schemas.microsoft.com/office/drawing/2014/main" val="448188941"/>
                    </a:ext>
                  </a:extLst>
                </a:gridCol>
              </a:tblGrid>
              <a:tr h="651655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  <a:p>
                      <a:pPr algn="ctr"/>
                      <a:r>
                        <a:rPr lang="en-US" dirty="0"/>
                        <a:t>(million)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 in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 Area</a:t>
                      </a:r>
                    </a:p>
                    <a:p>
                      <a:pPr algn="ctr"/>
                      <a:r>
                        <a:rPr lang="en-US" dirty="0"/>
                        <a:t>(Sq. Mi.)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in Land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People per Sq. Mi.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04979"/>
                  </a:ext>
                </a:extLst>
              </a:tr>
              <a:tr h="377546">
                <a:tc>
                  <a:txBody>
                    <a:bodyPr/>
                    <a:lstStyle/>
                    <a:p>
                      <a:r>
                        <a:rPr lang="en-US"/>
                        <a:t>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CA</a:t>
                      </a:r>
                    </a:p>
                    <a:p>
                      <a:pPr algn="ctr"/>
                      <a:r>
                        <a:rPr lang="en-US"/>
                        <a:t>8 million more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155,779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TX</a:t>
                      </a:r>
                    </a:p>
                    <a:p>
                      <a:pPr algn="ctr"/>
                      <a:r>
                        <a:rPr lang="en-US"/>
                        <a:t>105K Sq. Mi. more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444843"/>
                  </a:ext>
                </a:extLst>
              </a:tr>
              <a:tr h="553390">
                <a:tc>
                  <a:txBody>
                    <a:bodyPr/>
                    <a:lstStyle/>
                    <a:p>
                      <a:r>
                        <a:rPr lang="en-US"/>
                        <a:t>TX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261,267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22002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34C610A-6C59-4FE9-90EA-7BAE2AE26E5A}"/>
              </a:ext>
            </a:extLst>
          </p:cNvPr>
          <p:cNvGrpSpPr/>
          <p:nvPr/>
        </p:nvGrpSpPr>
        <p:grpSpPr>
          <a:xfrm>
            <a:off x="4821419" y="3969728"/>
            <a:ext cx="1437007" cy="1072924"/>
            <a:chOff x="4821419" y="3969728"/>
            <a:chExt cx="1437007" cy="10729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A6DFEFC-554A-47A1-9789-D3004FC68DDC}"/>
                </a:ext>
              </a:extLst>
            </p:cNvPr>
            <p:cNvSpPr/>
            <p:nvPr/>
          </p:nvSpPr>
          <p:spPr>
            <a:xfrm>
              <a:off x="5133545" y="4506871"/>
              <a:ext cx="542925" cy="53578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C2714B-D43C-405C-88CC-3445C6F157FB}"/>
                </a:ext>
              </a:extLst>
            </p:cNvPr>
            <p:cNvSpPr txBox="1"/>
            <p:nvPr/>
          </p:nvSpPr>
          <p:spPr>
            <a:xfrm>
              <a:off x="4821419" y="3969728"/>
              <a:ext cx="14370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San Francisco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C64F2AF-95ED-4F9B-B3B3-AEC019C7AF52}"/>
                </a:ext>
              </a:extLst>
            </p:cNvPr>
            <p:cNvSpPr/>
            <p:nvPr/>
          </p:nvSpPr>
          <p:spPr>
            <a:xfrm rot="7834914">
              <a:off x="5408844" y="4477090"/>
              <a:ext cx="296883" cy="595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3E70404C-6593-4A8F-90AC-9E1A45B6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1" y="584596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3F25A70D-F798-45E8-A7AD-C81B447B3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30987" y="5818102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4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B16ABB11-2429-4CD2-90DD-A5BD8DEB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26" y="1493904"/>
            <a:ext cx="573328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C702FA2-4F34-41D6-AC53-786720DC3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8" y="1448173"/>
            <a:ext cx="544410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4EEAC9D9-51DC-4C71-BE54-D03917D4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" y="597762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68BCF29B-4C00-4FA7-B00F-93ACDD2D6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44935" y="5998835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6D2350B-4105-4C5B-8973-BEBFD155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742157"/>
          </a:xfrm>
        </p:spPr>
        <p:txBody>
          <a:bodyPr>
            <a:normAutofit fontScale="90000"/>
          </a:bodyPr>
          <a:lstStyle/>
          <a:p>
            <a:r>
              <a:rPr lang="en-US" dirty="0"/>
              <a:t>Population Density and Covid19 per 100 people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BA2A36-BD76-4458-B4B7-F5890445056A}"/>
              </a:ext>
            </a:extLst>
          </p:cNvPr>
          <p:cNvCxnSpPr>
            <a:cxnSpLocks/>
          </p:cNvCxnSpPr>
          <p:nvPr/>
        </p:nvCxnSpPr>
        <p:spPr>
          <a:xfrm>
            <a:off x="3236025" y="2231867"/>
            <a:ext cx="0" cy="224450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802063-60E0-4A39-94EC-F4A467075E3F}"/>
              </a:ext>
            </a:extLst>
          </p:cNvPr>
          <p:cNvCxnSpPr>
            <a:cxnSpLocks/>
          </p:cNvCxnSpPr>
          <p:nvPr/>
        </p:nvCxnSpPr>
        <p:spPr>
          <a:xfrm>
            <a:off x="8627593" y="2231867"/>
            <a:ext cx="0" cy="229668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15AF4EC-5F56-4B57-9D2B-BAFBA1FC54B3}"/>
              </a:ext>
            </a:extLst>
          </p:cNvPr>
          <p:cNvSpPr txBox="1"/>
          <p:nvPr/>
        </p:nvSpPr>
        <p:spPr>
          <a:xfrm>
            <a:off x="1539101" y="2755363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CBF44-6D36-4D8A-A5F8-93E8B31FAFA9}"/>
              </a:ext>
            </a:extLst>
          </p:cNvPr>
          <p:cNvSpPr txBox="1"/>
          <p:nvPr/>
        </p:nvSpPr>
        <p:spPr>
          <a:xfrm>
            <a:off x="7496808" y="2231867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1AAE6-A916-4A9A-9F11-0BDEFB0066F6}"/>
              </a:ext>
            </a:extLst>
          </p:cNvPr>
          <p:cNvSpPr txBox="1"/>
          <p:nvPr/>
        </p:nvSpPr>
        <p:spPr>
          <a:xfrm>
            <a:off x="3757093" y="2733735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9C5A4-2F52-4184-8128-F9E44B42272F}"/>
              </a:ext>
            </a:extLst>
          </p:cNvPr>
          <p:cNvSpPr txBox="1"/>
          <p:nvPr/>
        </p:nvSpPr>
        <p:spPr>
          <a:xfrm>
            <a:off x="9929455" y="2173502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A15C166C-7972-4164-BA25-7A579A24A1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B8073209-90AE-4839-B038-D56E36B319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0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E603-BCD2-4EF1-93AC-12CC029D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01" y="417164"/>
            <a:ext cx="10515600" cy="1325563"/>
          </a:xfrm>
        </p:spPr>
        <p:txBody>
          <a:bodyPr/>
          <a:lstStyle/>
          <a:p>
            <a:r>
              <a:rPr lang="en-US" dirty="0"/>
              <a:t>Revisit Question Study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C7C0-469A-4B39-9F32-E6A9AA29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270"/>
            <a:ext cx="8201722" cy="89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Do rates of Covid19 differ based on State policies implemented?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8C79BF-EEA5-437C-8086-AFC7F096C282}"/>
              </a:ext>
            </a:extLst>
          </p:cNvPr>
          <p:cNvSpPr txBox="1">
            <a:spLocks/>
          </p:cNvSpPr>
          <p:nvPr/>
        </p:nvSpPr>
        <p:spPr>
          <a:xfrm>
            <a:off x="752301" y="2823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 Findings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19F46C-7F25-48C1-8F7D-BC4F0E3935EC}"/>
              </a:ext>
            </a:extLst>
          </p:cNvPr>
          <p:cNvSpPr txBox="1">
            <a:spLocks/>
          </p:cNvSpPr>
          <p:nvPr/>
        </p:nvSpPr>
        <p:spPr>
          <a:xfrm>
            <a:off x="752301" y="4152155"/>
            <a:ext cx="9608951" cy="1765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Regardless of the policies implemented the spread is inevitable</a:t>
            </a:r>
          </a:p>
          <a:p>
            <a:r>
              <a:rPr lang="en-US" dirty="0"/>
              <a:t>By implementing precursory measures you can slow down the spread</a:t>
            </a:r>
          </a:p>
          <a:p>
            <a:r>
              <a:rPr lang="en-US" dirty="0"/>
              <a:t>How can it be that in lower density populations it is observed the same Covid19 per capita rates than in densely populated areas?</a:t>
            </a:r>
          </a:p>
        </p:txBody>
      </p:sp>
      <p:pic>
        <p:nvPicPr>
          <p:cNvPr id="7170" name="Picture 2" descr="10 tough security interview questions, and how to answer them | CSO Online">
            <a:extLst>
              <a:ext uri="{FF2B5EF4-FFF2-40B4-BE49-F238E27FC236}">
                <a16:creationId xmlns:a16="http://schemas.microsoft.com/office/drawing/2014/main" id="{FA3571E4-BAE5-4A62-BE12-CBB870BF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58" y="67031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Happens to Semi-Annual Inspection Findings | Animal Care">
            <a:extLst>
              <a:ext uri="{FF2B5EF4-FFF2-40B4-BE49-F238E27FC236}">
                <a16:creationId xmlns:a16="http://schemas.microsoft.com/office/drawing/2014/main" id="{95CFEC3F-8232-461A-BE70-366EE24C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480" y="3546547"/>
            <a:ext cx="1868054" cy="24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1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E603-BCD2-4EF1-93AC-12CC029D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C7C0-469A-4B39-9F32-E6A9AA29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270"/>
            <a:ext cx="10515600" cy="1765473"/>
          </a:xfrm>
        </p:spPr>
        <p:txBody>
          <a:bodyPr/>
          <a:lstStyle/>
          <a:p>
            <a:r>
              <a:rPr lang="en-US" dirty="0"/>
              <a:t>Covid19 testing</a:t>
            </a:r>
          </a:p>
          <a:p>
            <a:r>
              <a:rPr lang="en-US" dirty="0"/>
              <a:t>Policy implementation and execution</a:t>
            </a:r>
          </a:p>
          <a:p>
            <a:r>
              <a:rPr lang="en-US" dirty="0"/>
              <a:t>Time constraints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8C79BF-EEA5-437C-8086-AFC7F096C282}"/>
              </a:ext>
            </a:extLst>
          </p:cNvPr>
          <p:cNvSpPr txBox="1">
            <a:spLocks/>
          </p:cNvSpPr>
          <p:nvPr/>
        </p:nvSpPr>
        <p:spPr>
          <a:xfrm>
            <a:off x="752301" y="31360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Things we would do different next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19F46C-7F25-48C1-8F7D-BC4F0E3935EC}"/>
              </a:ext>
            </a:extLst>
          </p:cNvPr>
          <p:cNvSpPr txBox="1">
            <a:spLocks/>
          </p:cNvSpPr>
          <p:nvPr/>
        </p:nvSpPr>
        <p:spPr>
          <a:xfrm>
            <a:off x="924099" y="4579909"/>
            <a:ext cx="10515600" cy="176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 more states in the comparison</a:t>
            </a:r>
          </a:p>
          <a:p>
            <a:r>
              <a:rPr lang="en-US" dirty="0"/>
              <a:t>Compare to other country policies</a:t>
            </a:r>
          </a:p>
        </p:txBody>
      </p:sp>
      <p:pic>
        <p:nvPicPr>
          <p:cNvPr id="2050" name="Picture 2" descr="Promises and Limitations: Translating Microbiome Research to Practice - AGA  Perspectives">
            <a:extLst>
              <a:ext uri="{FF2B5EF4-FFF2-40B4-BE49-F238E27FC236}">
                <a16:creationId xmlns:a16="http://schemas.microsoft.com/office/drawing/2014/main" id="{2C0B3BA5-9AD9-49D3-B9AE-BD33AFA9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54" y="392889"/>
            <a:ext cx="3900487" cy="259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17 Fun Things to Do When You Are Bored (Ideas for 2021!)">
            <a:extLst>
              <a:ext uri="{FF2B5EF4-FFF2-40B4-BE49-F238E27FC236}">
                <a16:creationId xmlns:a16="http://schemas.microsoft.com/office/drawing/2014/main" id="{69E273FD-5019-4E86-8DDE-EFBA639CC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19"/>
          <a:stretch/>
        </p:blipFill>
        <p:spPr bwMode="auto">
          <a:xfrm>
            <a:off x="8562109" y="4182079"/>
            <a:ext cx="2705792" cy="253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424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O County adds 72 new COVID-19 cases, half are in San Luis Obispo">
            <a:extLst>
              <a:ext uri="{FF2B5EF4-FFF2-40B4-BE49-F238E27FC236}">
                <a16:creationId xmlns:a16="http://schemas.microsoft.com/office/drawing/2014/main" id="{010EFCBC-CFB6-4C94-9C7B-A79F9F1C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D37B-DC6B-4077-B2F8-A3056B741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332509"/>
            <a:ext cx="10888287" cy="57862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Thank You </a:t>
            </a:r>
          </a:p>
          <a:p>
            <a:pPr marL="0" indent="0">
              <a:buNone/>
            </a:pPr>
            <a:endParaRPr lang="en-US" sz="60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498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4AF4-3AD8-4668-BC5B-C59E4CC5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268916"/>
            <a:ext cx="9882188" cy="3417259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rates of Covid19 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differ based on State policies implemented?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E753F-F402-4936-ADC4-7965E8C7EF39}"/>
              </a:ext>
            </a:extLst>
          </p:cNvPr>
          <p:cNvSpPr txBox="1"/>
          <p:nvPr/>
        </p:nvSpPr>
        <p:spPr>
          <a:xfrm>
            <a:off x="2456213" y="5557550"/>
            <a:ext cx="7279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Comparison between California and Texas</a:t>
            </a:r>
          </a:p>
        </p:txBody>
      </p:sp>
      <p:pic>
        <p:nvPicPr>
          <p:cNvPr id="307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8EC1FAF4-87F4-4AEB-96EE-46ADD09C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3314700"/>
            <a:ext cx="3118146" cy="19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C996A958-3E02-451F-9676-79990F4E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8686801" y="3127634"/>
            <a:ext cx="3267074" cy="212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oronavirus disease 2019 (COVID-19) - Symptoms and causes - Mayo Clinic">
            <a:extLst>
              <a:ext uri="{FF2B5EF4-FFF2-40B4-BE49-F238E27FC236}">
                <a16:creationId xmlns:a16="http://schemas.microsoft.com/office/drawing/2014/main" id="{1948892A-90F3-497E-8BE1-25C5648A5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9"/>
          <a:stretch/>
        </p:blipFill>
        <p:spPr bwMode="auto">
          <a:xfrm>
            <a:off x="4149016" y="3033671"/>
            <a:ext cx="3364576" cy="23115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82AA6B-A7DA-4E2C-B000-F0524BB39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953" y="538967"/>
            <a:ext cx="6520791" cy="311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89F9527-DE6A-408B-B28F-202FB751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0052" y="3600450"/>
            <a:ext cx="6414692" cy="312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D8F8E1-2404-4A83-A445-62E07A11E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5508" y="89328"/>
            <a:ext cx="10148492" cy="6350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Number of total confirmed Covid19 cases in CA and TX from Jan-Oct 2020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873CB-ED63-4C29-82AE-8EE1FAFA8D85}"/>
              </a:ext>
            </a:extLst>
          </p:cNvPr>
          <p:cNvGrpSpPr/>
          <p:nvPr/>
        </p:nvGrpSpPr>
        <p:grpSpPr>
          <a:xfrm>
            <a:off x="443834" y="666750"/>
            <a:ext cx="3924300" cy="2933700"/>
            <a:chOff x="7590412" y="1962150"/>
            <a:chExt cx="3924300" cy="29337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8E9427C-F80A-47DF-8FAE-3A1610BA0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412" y="1962150"/>
              <a:ext cx="39243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CA8AD75-FB3E-4EEF-8062-ECD72CC3D5DE}"/>
                </a:ext>
              </a:extLst>
            </p:cNvPr>
            <p:cNvCxnSpPr/>
            <p:nvPr/>
          </p:nvCxnSpPr>
          <p:spPr>
            <a:xfrm>
              <a:off x="10227013" y="2269787"/>
              <a:ext cx="0" cy="50583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5120A1-E317-4687-AD67-2D190C996ECD}"/>
                </a:ext>
              </a:extLst>
            </p:cNvPr>
            <p:cNvSpPr txBox="1"/>
            <p:nvPr/>
          </p:nvSpPr>
          <p:spPr>
            <a:xfrm>
              <a:off x="10311320" y="2406294"/>
              <a:ext cx="1203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&lt;8million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E4325F-2E18-4EC6-97EA-21E70D9973EF}"/>
              </a:ext>
            </a:extLst>
          </p:cNvPr>
          <p:cNvGrpSpPr/>
          <p:nvPr/>
        </p:nvGrpSpPr>
        <p:grpSpPr>
          <a:xfrm>
            <a:off x="339059" y="3819852"/>
            <a:ext cx="4133850" cy="2933700"/>
            <a:chOff x="7550488" y="3819852"/>
            <a:chExt cx="4133850" cy="29337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8E4822B-A296-42F4-B41C-50019530E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488" y="3819852"/>
              <a:ext cx="413385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B69F73D-1124-475F-BBED-A4CF18EBB447}"/>
                </a:ext>
              </a:extLst>
            </p:cNvPr>
            <p:cNvCxnSpPr>
              <a:cxnSpLocks/>
            </p:cNvCxnSpPr>
            <p:nvPr/>
          </p:nvCxnSpPr>
          <p:spPr>
            <a:xfrm>
              <a:off x="9377464" y="4150469"/>
              <a:ext cx="2202098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FDA55D-CF9D-4429-B1E1-8AE982895488}"/>
                </a:ext>
              </a:extLst>
            </p:cNvPr>
            <p:cNvSpPr txBox="1"/>
            <p:nvPr/>
          </p:nvSpPr>
          <p:spPr>
            <a:xfrm>
              <a:off x="9617413" y="4132505"/>
              <a:ext cx="20557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Similar total </a:t>
              </a:r>
              <a:br>
                <a:rPr lang="en-US" sz="1600" dirty="0"/>
              </a:br>
              <a:r>
                <a:rPr lang="en-US" sz="1600" dirty="0"/>
                <a:t>Covid19 cases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11A591-1AF7-4E31-9743-CC51E3441494}"/>
              </a:ext>
            </a:extLst>
          </p:cNvPr>
          <p:cNvSpPr txBox="1"/>
          <p:nvPr/>
        </p:nvSpPr>
        <p:spPr>
          <a:xfrm>
            <a:off x="10820760" y="2632954"/>
            <a:ext cx="12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#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09552-1228-46CA-BBD4-C49B66D8FC33}"/>
              </a:ext>
            </a:extLst>
          </p:cNvPr>
          <p:cNvSpPr txBox="1"/>
          <p:nvPr/>
        </p:nvSpPr>
        <p:spPr>
          <a:xfrm>
            <a:off x="10749059" y="5693742"/>
            <a:ext cx="12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#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34FEF-AB29-45A1-823A-F2CAEC89C334}"/>
              </a:ext>
            </a:extLst>
          </p:cNvPr>
          <p:cNvSpPr txBox="1"/>
          <p:nvPr/>
        </p:nvSpPr>
        <p:spPr>
          <a:xfrm>
            <a:off x="3320775" y="3249082"/>
            <a:ext cx="12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#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B9B47-D5FB-4323-A19B-A1433C634018}"/>
              </a:ext>
            </a:extLst>
          </p:cNvPr>
          <p:cNvSpPr txBox="1"/>
          <p:nvPr/>
        </p:nvSpPr>
        <p:spPr>
          <a:xfrm>
            <a:off x="3267084" y="6344606"/>
            <a:ext cx="110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# 2</a:t>
            </a:r>
          </a:p>
        </p:txBody>
      </p:sp>
    </p:spTree>
    <p:extLst>
      <p:ext uri="{BB962C8B-B14F-4D97-AF65-F5344CB8AC3E}">
        <p14:creationId xmlns:p14="http://schemas.microsoft.com/office/powerpoint/2010/main" val="273570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F25D07-A64A-430A-B2D3-B667C0CD5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558" y="1174426"/>
            <a:ext cx="10905066" cy="52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A5D55E4-D22A-407F-A5E2-71224D8BDF86}"/>
              </a:ext>
            </a:extLst>
          </p:cNvPr>
          <p:cNvSpPr txBox="1">
            <a:spLocks/>
          </p:cNvSpPr>
          <p:nvPr/>
        </p:nvSpPr>
        <p:spPr>
          <a:xfrm>
            <a:off x="349135" y="292550"/>
            <a:ext cx="11704319" cy="881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Number of new daily confirmed Covid19 cases in CA and TX from Jan-Oct 2020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0605E59-03A5-4419-A818-799A28072A99}"/>
              </a:ext>
            </a:extLst>
          </p:cNvPr>
          <p:cNvSpPr/>
          <p:nvPr/>
        </p:nvSpPr>
        <p:spPr>
          <a:xfrm>
            <a:off x="4124529" y="1452663"/>
            <a:ext cx="3189742" cy="457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-- 7/15/2020   -- 20k cases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574D6AB-985D-48A3-B57A-485F98FD6E5A}"/>
              </a:ext>
            </a:extLst>
          </p:cNvPr>
          <p:cNvSpPr/>
          <p:nvPr/>
        </p:nvSpPr>
        <p:spPr>
          <a:xfrm>
            <a:off x="3411167" y="1958501"/>
            <a:ext cx="3517239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CA  -- 7/5/2020 -- 17k cases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D1B32FF-C2FF-47B9-AF76-FB3EF9C8AFF8}"/>
              </a:ext>
            </a:extLst>
          </p:cNvPr>
          <p:cNvSpPr/>
          <p:nvPr/>
        </p:nvSpPr>
        <p:spPr>
          <a:xfrm>
            <a:off x="6812619" y="1730901"/>
            <a:ext cx="2687564" cy="457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-- 9/23/2020  -- 18.5K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08014C-A57A-49E1-9E8E-82B6F530F949}"/>
              </a:ext>
            </a:extLst>
          </p:cNvPr>
          <p:cNvSpPr/>
          <p:nvPr/>
        </p:nvSpPr>
        <p:spPr>
          <a:xfrm>
            <a:off x="4494179" y="2435682"/>
            <a:ext cx="3664085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 --  8/9/2020 -- 14.5k case</a:t>
            </a:r>
          </a:p>
        </p:txBody>
      </p:sp>
    </p:spTree>
    <p:extLst>
      <p:ext uri="{BB962C8B-B14F-4D97-AF65-F5344CB8AC3E}">
        <p14:creationId xmlns:p14="http://schemas.microsoft.com/office/powerpoint/2010/main" val="79043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0D07AF09-8B0E-4B6B-88C2-2B582D01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688" y="3962400"/>
            <a:ext cx="43243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9CE5B87-B140-4B18-A211-0A5BF75B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5" y="3912676"/>
            <a:ext cx="43243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9A326F-6252-4C7C-9FF1-6B0593F5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28" y="757372"/>
            <a:ext cx="42672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B188B6-6E69-4BFA-8080-077F4160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27" y="717884"/>
            <a:ext cx="42100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91E52-65E5-4B36-B4EC-618EF29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1817"/>
            <a:ext cx="11072225" cy="795043"/>
          </a:xfrm>
        </p:spPr>
        <p:txBody>
          <a:bodyPr>
            <a:normAutofit/>
          </a:bodyPr>
          <a:lstStyle/>
          <a:p>
            <a:r>
              <a:rPr lang="en-US" sz="2800" dirty="0"/>
              <a:t>Exploratory Data Analysis: Total Confirmed Cases Related to Population Size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A6AF1D-CE12-4974-A558-3AA47BC4332A}"/>
              </a:ext>
            </a:extLst>
          </p:cNvPr>
          <p:cNvCxnSpPr/>
          <p:nvPr/>
        </p:nvCxnSpPr>
        <p:spPr>
          <a:xfrm>
            <a:off x="5954330" y="1016625"/>
            <a:ext cx="0" cy="572456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66A61-1451-497E-8FEB-FC2EC3AEBAB0}"/>
              </a:ext>
            </a:extLst>
          </p:cNvPr>
          <p:cNvCxnSpPr>
            <a:cxnSpLocks/>
          </p:cNvCxnSpPr>
          <p:nvPr/>
        </p:nvCxnSpPr>
        <p:spPr>
          <a:xfrm flipH="1" flipV="1">
            <a:off x="273133" y="3766089"/>
            <a:ext cx="11589043" cy="3347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ADD973-7F5C-4DBE-96FA-66D6F05BEB10}"/>
              </a:ext>
            </a:extLst>
          </p:cNvPr>
          <p:cNvSpPr txBox="1"/>
          <p:nvPr/>
        </p:nvSpPr>
        <p:spPr>
          <a:xfrm>
            <a:off x="3550722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April 1,2020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FCD3-9D83-448A-8F64-6F3A15B93C8D}"/>
              </a:ext>
            </a:extLst>
          </p:cNvPr>
          <p:cNvSpPr txBox="1"/>
          <p:nvPr/>
        </p:nvSpPr>
        <p:spPr>
          <a:xfrm>
            <a:off x="9278587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May 1,2020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6B1DB-2F72-4DBC-8111-197F1C9D2C2E}"/>
              </a:ext>
            </a:extLst>
          </p:cNvPr>
          <p:cNvSpPr txBox="1"/>
          <p:nvPr/>
        </p:nvSpPr>
        <p:spPr>
          <a:xfrm>
            <a:off x="3550722" y="571896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June 30,2020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DD3BFA-5E43-498B-B9AA-D102623E6274}"/>
              </a:ext>
            </a:extLst>
          </p:cNvPr>
          <p:cNvSpPr txBox="1"/>
          <p:nvPr/>
        </p:nvSpPr>
        <p:spPr>
          <a:xfrm>
            <a:off x="9152332" y="5802619"/>
            <a:ext cx="191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October 30,2020</a:t>
            </a:r>
          </a:p>
        </p:txBody>
      </p:sp>
    </p:spTree>
    <p:extLst>
      <p:ext uri="{BB962C8B-B14F-4D97-AF65-F5344CB8AC3E}">
        <p14:creationId xmlns:p14="http://schemas.microsoft.com/office/powerpoint/2010/main" val="426017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04BDE2DB-BD3E-479E-94BF-008A25692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46" t="27480" r="28092" b="11687"/>
          <a:stretch/>
        </p:blipFill>
        <p:spPr>
          <a:xfrm>
            <a:off x="12836" y="0"/>
            <a:ext cx="1251819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E4C59-360F-493A-87E5-9BBE22B68C8A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>
                <a:solidFill>
                  <a:srgbClr val="FF0000"/>
                </a:solidFill>
                <a:effectLst/>
                <a:latin typeface="Slack-Lato"/>
              </a:rPr>
              <a:t>March 18,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Ship travel cruise tourism travel icon png ship png ship icon download  number: #357 - Daily updated free icons and png images for yo… | Travel icon,  Cruise, Tourism">
            <a:extLst>
              <a:ext uri="{FF2B5EF4-FFF2-40B4-BE49-F238E27FC236}">
                <a16:creationId xmlns:a16="http://schemas.microsoft.com/office/drawing/2014/main" id="{6DF8E56E-CD60-4E23-AA3F-C95BF2EB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" y="1690688"/>
            <a:ext cx="837270" cy="8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CAD15-3B74-46F7-8BB4-AE275E3CED60}"/>
              </a:ext>
            </a:extLst>
          </p:cNvPr>
          <p:cNvSpPr txBox="1"/>
          <p:nvPr/>
        </p:nvSpPr>
        <p:spPr>
          <a:xfrm>
            <a:off x="-20971" y="-32426"/>
            <a:ext cx="6227218" cy="3991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 March 19 </a:t>
            </a: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-State-wide stay-at-home order issued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07185-9CDC-48C2-8348-BF1D978F665E}"/>
              </a:ext>
            </a:extLst>
          </p:cNvPr>
          <p:cNvSpPr txBox="1"/>
          <p:nvPr/>
        </p:nvSpPr>
        <p:spPr>
          <a:xfrm>
            <a:off x="6684779" y="11890"/>
            <a:ext cx="5857567" cy="3991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</a:t>
            </a: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March 19 </a:t>
            </a: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facto stay-at-home order issued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45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A62BA95-90FB-4680-9414-2DD09774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21875" r="24942" b="20625"/>
          <a:stretch/>
        </p:blipFill>
        <p:spPr>
          <a:xfrm>
            <a:off x="-20971" y="0"/>
            <a:ext cx="129208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4DB2C-D57D-4627-BEB7-5D349CD7B11E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Slack-Lato"/>
              </a:rPr>
              <a:t>April 29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F0211-581A-450E-9A1A-74FFF13D2B78}"/>
              </a:ext>
            </a:extLst>
          </p:cNvPr>
          <p:cNvSpPr txBox="1"/>
          <p:nvPr/>
        </p:nvSpPr>
        <p:spPr>
          <a:xfrm>
            <a:off x="-20971" y="-32426"/>
            <a:ext cx="7101393" cy="9988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 April 1 -</a:t>
            </a:r>
            <a:r>
              <a:rPr lang="en-US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Closure of all public and private schools (including institutions of higher education) ordered for the remainder of the 2019–2020 academic year.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0A01D-8B6A-4CE1-9030-C1FA7ABBF4ED}"/>
              </a:ext>
            </a:extLst>
          </p:cNvPr>
          <p:cNvSpPr txBox="1"/>
          <p:nvPr/>
        </p:nvSpPr>
        <p:spPr>
          <a:xfrm>
            <a:off x="7388876" y="-32427"/>
            <a:ext cx="5602393" cy="3991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TX- April 30 -</a:t>
            </a:r>
            <a:r>
              <a:rPr lang="en-US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facto stay-at-home order expired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80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D71F7257-2DB7-4586-9956-521D4014F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1735" r="26055" b="20974"/>
          <a:stretch/>
        </p:blipFill>
        <p:spPr>
          <a:xfrm>
            <a:off x="-51881" y="-7144"/>
            <a:ext cx="130426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B9BD2-448E-452D-8424-52F2B6F9B257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May 27,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B5596-8044-4524-8571-7A851B6BC08B}"/>
              </a:ext>
            </a:extLst>
          </p:cNvPr>
          <p:cNvSpPr txBox="1"/>
          <p:nvPr/>
        </p:nvSpPr>
        <p:spPr>
          <a:xfrm>
            <a:off x="-71336" y="-7144"/>
            <a:ext cx="7756301" cy="8310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CA-May 7 - </a:t>
            </a:r>
            <a:r>
              <a:rPr lang="en-US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entered Stage 2 of its 4-stage reopening roadmap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CA-May 18 - </a:t>
            </a:r>
            <a:r>
              <a:rPr lang="en-US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Businesses that were part of Stage 3 allowed to reopen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D072E-9EFA-4428-AF7B-67956022782C}"/>
              </a:ext>
            </a:extLst>
          </p:cNvPr>
          <p:cNvSpPr txBox="1"/>
          <p:nvPr/>
        </p:nvSpPr>
        <p:spPr>
          <a:xfrm>
            <a:off x="8009106" y="-7144"/>
            <a:ext cx="4981685" cy="23546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TX- May 1 - </a:t>
            </a:r>
            <a:r>
              <a:rPr lang="en-US" sz="18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of Phase I: </a:t>
            </a:r>
            <a:r>
              <a:rPr lang="en-US" sz="16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Retail establishments, restaurants, movie theaters, shopping malls, libraries and museums permitted to operate at 25% occupancy.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TX-May 18 -</a:t>
            </a:r>
            <a:r>
              <a:rPr lang="en-US" sz="18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of Phase II: </a:t>
            </a:r>
            <a:r>
              <a:rPr lang="en-US" sz="16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Reopening of different types of businesses. Most businesses allowed to operate at 25% occupancy. Restaurant occupancy limit increased to 50%.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46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27C895A-43C1-4A8D-AAFD-A0A3241B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8626" r="27662" b="22832"/>
          <a:stretch/>
        </p:blipFill>
        <p:spPr>
          <a:xfrm>
            <a:off x="0" y="0"/>
            <a:ext cx="1255673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827F74-0A2B-46B1-A884-79FF7365BD99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June 24,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3F135-DD2F-4336-92F5-78FA413BA726}"/>
              </a:ext>
            </a:extLst>
          </p:cNvPr>
          <p:cNvSpPr txBox="1"/>
          <p:nvPr/>
        </p:nvSpPr>
        <p:spPr>
          <a:xfrm>
            <a:off x="0" y="-64851"/>
            <a:ext cx="5948413" cy="3731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 June 28 - Bars ordered to close in several counties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2AD76-0A4D-4935-B58E-6049EF1920BC}"/>
              </a:ext>
            </a:extLst>
          </p:cNvPr>
          <p:cNvSpPr txBox="1"/>
          <p:nvPr/>
        </p:nvSpPr>
        <p:spPr>
          <a:xfrm>
            <a:off x="6608317" y="-20115"/>
            <a:ext cx="5948413" cy="12622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TX- June 26 - </a:t>
            </a:r>
            <a:r>
              <a:rPr lang="en-US" sz="18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Bars ordered to shut down and restaurant capacity limits reduced to 50%. Outdoor gatherings of more than 100 people banned unless government approval received.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8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1221</Words>
  <Application>Microsoft Office PowerPoint</Application>
  <PresentationFormat>Widescreen</PresentationFormat>
  <Paragraphs>143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Century Schoolbook</vt:lpstr>
      <vt:lpstr>Consolas</vt:lpstr>
      <vt:lpstr>Slack-Lato</vt:lpstr>
      <vt:lpstr>Office Theme</vt:lpstr>
      <vt:lpstr>PowerPoint Presentation</vt:lpstr>
      <vt:lpstr>Do rates of Covid19  differ based on State policies implemented? </vt:lpstr>
      <vt:lpstr>PowerPoint Presentation</vt:lpstr>
      <vt:lpstr>PowerPoint Presentation</vt:lpstr>
      <vt:lpstr>Exploratory Data Analysis: Total Confirmed Cases Related to Population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 Density and Covid19 per 100 people</vt:lpstr>
      <vt:lpstr>Revisit Question Study Question</vt:lpstr>
      <vt:lpstr>Limitations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Shadia Duery</dc:creator>
  <cp:lastModifiedBy>Shadia Duery</cp:lastModifiedBy>
  <cp:revision>50</cp:revision>
  <dcterms:created xsi:type="dcterms:W3CDTF">2020-11-09T03:43:40Z</dcterms:created>
  <dcterms:modified xsi:type="dcterms:W3CDTF">2020-11-10T01:10:08Z</dcterms:modified>
</cp:coreProperties>
</file>